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9"/>
  </p:notesMasterIdLst>
  <p:sldIdLst>
    <p:sldId id="266" r:id="rId2"/>
    <p:sldId id="308" r:id="rId3"/>
    <p:sldId id="309" r:id="rId4"/>
    <p:sldId id="307" r:id="rId5"/>
    <p:sldId id="303" r:id="rId6"/>
    <p:sldId id="310" r:id="rId7"/>
    <p:sldId id="305" r:id="rId8"/>
  </p:sldIdLst>
  <p:sldSz cx="12192000" cy="6858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libri Light" panose="020F0302020204030204" pitchFamily="34" charset="0"/>
      <p:regular r:id="rId14"/>
      <p:italic r:id="rId15"/>
    </p:embeddedFont>
    <p:embeddedFont>
      <p:font typeface="Circe Bold" panose="020B0604020202020204" charset="-52"/>
      <p:bold r:id="rId16"/>
    </p:embeddedFont>
    <p:embeddedFont>
      <p:font typeface="Montserrat" panose="00000500000000000000" pitchFamily="2" charset="-52"/>
      <p:regular r:id="rId17"/>
      <p:bold r:id="rId18"/>
      <p:italic r:id="rId19"/>
      <p:boldItalic r:id="rId20"/>
    </p:embeddedFont>
    <p:embeddedFont>
      <p:font typeface="Montserrat Black" panose="00000A00000000000000" pitchFamily="2" charset="-52"/>
      <p:bold r:id="rId21"/>
      <p:italic r:id="rId22"/>
      <p:boldItalic r:id="rId2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огирева Раиса Витальевна" initials="МРВ" lastIdx="9" clrIdx="0">
    <p:extLst>
      <p:ext uri="{19B8F6BF-5375-455C-9EA6-DF929625EA0E}">
        <p15:presenceInfo xmlns:p15="http://schemas.microsoft.com/office/powerpoint/2012/main" userId="Могирева Раиса Витальев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54D"/>
    <a:srgbClr val="FEB859"/>
    <a:srgbClr val="FFD93A"/>
    <a:srgbClr val="74668C"/>
    <a:srgbClr val="664B75"/>
    <a:srgbClr val="7D70AC"/>
    <a:srgbClr val="8C71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529DDD-2AC1-4FEF-BDB7-A2C4763E83E7}" v="27" dt="2021-08-12T10:32:10.4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21" autoAdjust="0"/>
    <p:restoredTop sz="94660"/>
  </p:normalViewPr>
  <p:slideViewPr>
    <p:cSldViewPr snapToGrid="0" showGuides="1">
      <p:cViewPr varScale="1">
        <p:scale>
          <a:sx n="159" d="100"/>
          <a:sy n="159" d="100"/>
        </p:scale>
        <p:origin x="612" y="138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font" Target="fonts/font9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font" Target="fonts/font8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font" Target="fonts/font11.fntdata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23" Type="http://schemas.openxmlformats.org/officeDocument/2006/relationships/font" Target="fonts/font14.fntdata"/><Relationship Id="rId28" Type="http://schemas.openxmlformats.org/officeDocument/2006/relationships/tableStyles" Target="tableStyles.xml"/><Relationship Id="rId10" Type="http://schemas.openxmlformats.org/officeDocument/2006/relationships/font" Target="fonts/font1.fntdata"/><Relationship Id="rId19" Type="http://schemas.openxmlformats.org/officeDocument/2006/relationships/font" Target="fonts/font10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font" Target="fonts/font5.fntdata"/><Relationship Id="rId22" Type="http://schemas.openxmlformats.org/officeDocument/2006/relationships/font" Target="fonts/font13.fntdata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DDF2D2-B481-4A4E-A355-EB0941AA5C5B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4214DB-DDD9-4CD8-8205-76CB2774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0923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50AA4-18FD-410D-A423-26876AB4B0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3C28F0-6BBE-4585-A6D5-93C4E0BE6C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0BA91E-4E81-4095-9FDE-2CE8BDE81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19CD-6D81-4708-99BA-208B8EB90AAB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56D00-35FA-47C1-9A9B-D0EED937A5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2AC6EE-6269-4BE4-B4A8-7689EC4CF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4DB-9AFD-42E9-A2C0-AA1AB9DD68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670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AC367-1FE0-4E2D-835F-F84C6FD5BA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3795F-7CB7-4E33-B6FC-05015818FF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21E7D-780A-46D8-A9A4-DB7EF9088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19CD-6D81-4708-99BA-208B8EB90AAB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39BCBB-41E1-4712-B0C6-79A16A1DF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52F69D-FE99-4475-9319-B1D0B79F2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4DB-9AFD-42E9-A2C0-AA1AB9DD68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870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0A238-E4A1-4E4A-A21B-89D85A22B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6E7478-0DE8-4538-8AFD-E932D350B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D9DA6F-0BF0-4294-844F-3842C4FAA1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19CD-6D81-4708-99BA-208B8EB90AAB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60A4C4-D3A6-48E0-9564-E92154745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AE676-A3DD-4586-B6B9-C5BF814FA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4DB-9AFD-42E9-A2C0-AA1AB9DD68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215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8A58B-AF9A-47F7-B9D5-0BE521CF0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976361-6DFC-47C0-A6AC-D6DC9C2542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762405-9A2D-4CF0-A599-D84DB58912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837227-61ED-43D2-8B9D-E8C1AEB8A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19CD-6D81-4708-99BA-208B8EB90AAB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6D8DDA-E7E1-4D73-ACAC-2279648B0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BD42A0-AD28-442B-B5A5-735917CBC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4DB-9AFD-42E9-A2C0-AA1AB9DD68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416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141E4-CA49-46C5-963D-67F898783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1B55E-3BEC-4627-A40B-CCF363A65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52ABBB-0BE8-4E99-B0D0-1BD4314799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A38F1C8-7EAA-4A29-BA7E-5D9F067A33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B96DF8-9423-4D6A-8F5D-F5D5DC260F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8BC8A3-7683-4096-B517-2E1149A0B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19CD-6D81-4708-99BA-208B8EB90AAB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D6EF77-B3DE-4613-958D-E367462C8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DB6C613-B304-4CFE-9719-1256A1041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4DB-9AFD-42E9-A2C0-AA1AB9DD68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962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8B5C5-54A9-4FC8-AA8C-31FA0BC28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3D0AF9-2784-4D07-B62F-9EBC83B41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19CD-6D81-4708-99BA-208B8EB90AAB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ADD2E2-7722-4DEA-8132-3D293F8A6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E8FFF2-B8DA-4EFC-BA8F-DA42865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4DB-9AFD-42E9-A2C0-AA1AB9DD68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631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B63990-580D-425A-8F79-F67A34287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19CD-6D81-4708-99BA-208B8EB90AAB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9B943C-B9B0-47EB-BC0C-5DAEB78E7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FE97CE-E1DF-4953-92B9-1026B126A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4DB-9AFD-42E9-A2C0-AA1AB9DD68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482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771F1-330A-46C5-8659-C40DC8A10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3A2D1-3033-4176-9AEB-2742BDC6D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A4B0F2-E755-4204-A112-FC7DC5C57D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F7D681-CFBD-4776-B5A3-67536D51B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19CD-6D81-4708-99BA-208B8EB90AAB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898559-96FF-4E80-AF9E-D1A017E48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FA1A6E-65B4-42B8-98AC-061303171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4DB-9AFD-42E9-A2C0-AA1AB9DD68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752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2CF4B-77D1-4802-BD58-2C5C7BA3C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615FF8F-BB19-4181-BB8F-1A041A9B73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E95E38-308D-4BCF-AF94-736FE3A2C9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4AA3A4-3EEF-465C-8176-57ABBDF2C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19CD-6D81-4708-99BA-208B8EB90AAB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0B5CC7-5D11-4FC2-AD23-120E3EAE8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8BCD4F-E59C-45CB-8A7C-A0DC0FE29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4DB-9AFD-42E9-A2C0-AA1AB9DD68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5704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FE28B-78E0-431E-8CE1-A99AF20D7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3DF075-8D38-46D9-9858-74E0409DA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F7A11C-08A4-4F71-A75B-EC17B17CD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19CD-6D81-4708-99BA-208B8EB90AAB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C8ABD4-97B5-4CB9-BDD1-5C7DF1922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EEE4FF-214D-429B-BC3E-C754386A2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4DB-9AFD-42E9-A2C0-AA1AB9DD68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583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E1B43CD-9A2E-4056-AF4F-A9B49C3F28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3D0A7E-788D-4585-B7F6-EDC55B8361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0307E3-497F-41FE-8476-F4657A215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919CD-6D81-4708-99BA-208B8EB90AAB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1F15D-77E8-4E7C-BDD1-3070ABF4E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48E2DC-790B-487C-96E2-B09C3E111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4DB-9AFD-42E9-A2C0-AA1AB9DD68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73138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ADF4FE-AC7B-4BC5-92B1-12A6C8A55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A038BB-230F-4756-9001-65FDA6732A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59DB3-5B9D-4633-B5B5-DEB6CD62BF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919CD-6D81-4708-99BA-208B8EB90AAB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F81C19-36E1-4D5B-9B8F-C871F4C89D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D58E91-E844-416A-82EC-78AD92AE6D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784DB-9AFD-42E9-A2C0-AA1AB9DD68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8249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image" Target="../media/image4.wmf"/><Relationship Id="rId10" Type="http://schemas.openxmlformats.org/officeDocument/2006/relationships/image" Target="../media/image8.jpg"/><Relationship Id="rId4" Type="http://schemas.openxmlformats.org/officeDocument/2006/relationships/oleObject" Target="../embeddings/oleObject1.bin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g"/><Relationship Id="rId3" Type="http://schemas.openxmlformats.org/officeDocument/2006/relationships/image" Target="../media/image1.png"/><Relationship Id="rId7" Type="http://schemas.openxmlformats.org/officeDocument/2006/relationships/image" Target="../media/image10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png"/><Relationship Id="rId5" Type="http://schemas.openxmlformats.org/officeDocument/2006/relationships/image" Target="../media/image9.wmf"/><Relationship Id="rId10" Type="http://schemas.openxmlformats.org/officeDocument/2006/relationships/image" Target="../media/image7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HNBSrPB_ekY" TargetMode="External"/><Relationship Id="rId13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13.wmf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11" Type="http://schemas.openxmlformats.org/officeDocument/2006/relationships/hyperlink" Target="https://youtu.be/zxWQkR3bmXc" TargetMode="External"/><Relationship Id="rId5" Type="http://schemas.openxmlformats.org/officeDocument/2006/relationships/image" Target="../media/image2.png"/><Relationship Id="rId15" Type="http://schemas.openxmlformats.org/officeDocument/2006/relationships/image" Target="../media/image17.png"/><Relationship Id="rId10" Type="http://schemas.openxmlformats.org/officeDocument/2006/relationships/hyperlink" Target="https://youtu.be/rcJHDuAdWI4" TargetMode="External"/><Relationship Id="rId4" Type="http://schemas.openxmlformats.org/officeDocument/2006/relationships/image" Target="../media/image14.png"/><Relationship Id="rId9" Type="http://schemas.openxmlformats.org/officeDocument/2006/relationships/hyperlink" Target="https://youtu.be/-FMf5PanFVU" TargetMode="External"/><Relationship Id="rId1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13" Type="http://schemas.openxmlformats.org/officeDocument/2006/relationships/image" Target="../media/image21.jpg"/><Relationship Id="rId3" Type="http://schemas.openxmlformats.org/officeDocument/2006/relationships/image" Target="../media/image1.png"/><Relationship Id="rId7" Type="http://schemas.openxmlformats.org/officeDocument/2006/relationships/oleObject" Target="../embeddings/oleObject6.bin"/><Relationship Id="rId12" Type="http://schemas.openxmlformats.org/officeDocument/2006/relationships/image" Target="../media/image20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5.bin"/><Relationship Id="rId11" Type="http://schemas.openxmlformats.org/officeDocument/2006/relationships/image" Target="../media/image2.png"/><Relationship Id="rId5" Type="http://schemas.openxmlformats.org/officeDocument/2006/relationships/image" Target="../media/image18.wmf"/><Relationship Id="rId10" Type="http://schemas.openxmlformats.org/officeDocument/2006/relationships/oleObject" Target="../embeddings/oleObject8.bin"/><Relationship Id="rId4" Type="http://schemas.openxmlformats.org/officeDocument/2006/relationships/oleObject" Target="../embeddings/oleObject4.bin"/><Relationship Id="rId9" Type="http://schemas.openxmlformats.org/officeDocument/2006/relationships/image" Target="../media/image19.wmf"/><Relationship Id="rId1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mailto:info@kolybelivanovo.ru" TargetMode="External"/><Relationship Id="rId7" Type="http://schemas.openxmlformats.org/officeDocument/2006/relationships/image" Target="../media/image15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hyperlink" Target="https://vk.com/kolybel_ivanovo" TargetMode="External"/><Relationship Id="rId4" Type="http://schemas.openxmlformats.org/officeDocument/2006/relationships/hyperlink" Target="https://&#1082;&#1086;&#1083;&#1099;&#1073;&#1077;&#1083;&#1100;-&#1080;&#1074;&#1072;&#1085;&#1086;&#1074;&#1086;.&#1088;&#1092;/" TargetMode="External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5D5125-3064-4A81-8C57-AE6424558B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793" y="214175"/>
            <a:ext cx="638524" cy="71780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6775A87-26AD-34B9-D732-303E3B6F6C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88" y="1528009"/>
            <a:ext cx="5201364" cy="38019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37D2443-B857-FC81-0459-146BEFEB2789}"/>
              </a:ext>
            </a:extLst>
          </p:cNvPr>
          <p:cNvSpPr txBox="1"/>
          <p:nvPr/>
        </p:nvSpPr>
        <p:spPr>
          <a:xfrm>
            <a:off x="5832882" y="1979195"/>
            <a:ext cx="5752985" cy="2769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/>
              <a:t>ФОРУМ МНОГОДЕТНЫХ СЕМЕЙ — 2022</a:t>
            </a:r>
          </a:p>
          <a:p>
            <a:pPr algn="ctr"/>
            <a:endParaRPr lang="ru-RU" b="1" dirty="0"/>
          </a:p>
          <a:p>
            <a:pPr algn="ctr"/>
            <a:r>
              <a:rPr lang="ru-RU" sz="1400" b="1" dirty="0"/>
              <a:t>КОНКУРС «СЕМЬЯ И ДЕТИ — В ПРИОРИТЕТЕ»</a:t>
            </a:r>
          </a:p>
          <a:p>
            <a:pPr algn="ctr"/>
            <a:endParaRPr lang="ru-RU" sz="1400" b="1" dirty="0"/>
          </a:p>
          <a:p>
            <a:pPr algn="ctr"/>
            <a:endParaRPr lang="ru-RU" sz="1400" b="1" dirty="0"/>
          </a:p>
          <a:p>
            <a:pPr algn="ctr"/>
            <a:r>
              <a:rPr lang="ru-RU" sz="2400" b="1" dirty="0">
                <a:solidFill>
                  <a:srgbClr val="C00000"/>
                </a:solidFill>
              </a:rPr>
              <a:t>Проект "</a:t>
            </a:r>
            <a:r>
              <a:rPr lang="ru-RU" sz="2400" b="1" dirty="0" err="1">
                <a:solidFill>
                  <a:srgbClr val="C00000"/>
                </a:solidFill>
              </a:rPr>
              <a:t>Добромобиль</a:t>
            </a:r>
            <a:r>
              <a:rPr lang="ru-RU" sz="2400" b="1" dirty="0">
                <a:solidFill>
                  <a:srgbClr val="C00000"/>
                </a:solidFill>
              </a:rPr>
              <a:t> – Колыбель"</a:t>
            </a:r>
          </a:p>
          <a:p>
            <a:pPr algn="ctr"/>
            <a:r>
              <a:rPr lang="ru-RU" dirty="0">
                <a:solidFill>
                  <a:srgbClr val="C00000"/>
                </a:solidFill>
              </a:rPr>
              <a:t>("Комплексное оказание помощи беременным, </a:t>
            </a:r>
          </a:p>
          <a:p>
            <a:pPr algn="ctr"/>
            <a:r>
              <a:rPr lang="ru-RU" dirty="0">
                <a:solidFill>
                  <a:srgbClr val="C00000"/>
                </a:solidFill>
              </a:rPr>
              <a:t>одиноким матерям с младенцами, </a:t>
            </a:r>
          </a:p>
          <a:p>
            <a:pPr algn="ctr"/>
            <a:r>
              <a:rPr lang="ru-RU" dirty="0">
                <a:solidFill>
                  <a:srgbClr val="C00000"/>
                </a:solidFill>
              </a:rPr>
              <a:t>многодетным семьям и расширение благотворительной</a:t>
            </a:r>
          </a:p>
          <a:p>
            <a:pPr algn="ctr"/>
            <a:r>
              <a:rPr lang="ru-RU" dirty="0">
                <a:solidFill>
                  <a:srgbClr val="C00000"/>
                </a:solidFill>
              </a:rPr>
              <a:t> помощи на малые города Ивановской области)</a:t>
            </a:r>
          </a:p>
        </p:txBody>
      </p:sp>
    </p:spTree>
    <p:extLst>
      <p:ext uri="{BB962C8B-B14F-4D97-AF65-F5344CB8AC3E}">
        <p14:creationId xmlns:p14="http://schemas.microsoft.com/office/powerpoint/2010/main" val="2601723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F7A5A838-4480-4627-9F31-CE564E439E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93502904"/>
              </p:ext>
            </p:extLst>
          </p:nvPr>
        </p:nvGraphicFramePr>
        <p:xfrm>
          <a:off x="385238" y="840742"/>
          <a:ext cx="8066521" cy="14703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0" name="Image" r:id="rId4" imgW="7558920" imgH="1377360" progId="Photoshop.Image.18">
                  <p:embed/>
                </p:oleObj>
              </mc:Choice>
              <mc:Fallback>
                <p:oleObj name="Image" r:id="rId4" imgW="7558920" imgH="137736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5238" y="840742"/>
                        <a:ext cx="8066521" cy="14703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43783E7-6DAA-4EF3-BEBE-FDA54E7BE0D4}"/>
              </a:ext>
            </a:extLst>
          </p:cNvPr>
          <p:cNvSpPr/>
          <p:nvPr/>
        </p:nvSpPr>
        <p:spPr>
          <a:xfrm>
            <a:off x="397683" y="295203"/>
            <a:ext cx="22204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Montserrat Black" panose="00000A00000000000000" pitchFamily="50" charset="-52"/>
              </a:rPr>
              <a:t> О ПРОЕКТЕ</a:t>
            </a:r>
            <a:endParaRPr lang="ru-RU" sz="2400" dirty="0"/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F3E4627D-B703-46DC-AD60-9060BA9BE58F}"/>
              </a:ext>
            </a:extLst>
          </p:cNvPr>
          <p:cNvSpPr txBox="1">
            <a:spLocks/>
          </p:cNvSpPr>
          <p:nvPr/>
        </p:nvSpPr>
        <p:spPr>
          <a:xfrm>
            <a:off x="538781" y="983020"/>
            <a:ext cx="7924690" cy="610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800" b="1" dirty="0">
                <a:latin typeface="Montserrat" panose="00000500000000000000" pitchFamily="50" charset="-52"/>
              </a:rPr>
              <a:t>КТО МЫ? </a:t>
            </a:r>
            <a:r>
              <a:rPr lang="ru-RU" sz="1400" dirty="0"/>
              <a:t>Ивановская областная общественная организация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400" dirty="0"/>
              <a:t>«Общественный комитет защиты детства семьи и нравственности»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5D5125-3064-4A81-8C57-AE6424558B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793" y="214175"/>
            <a:ext cx="638524" cy="71780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A2B79C-20B7-4920-B85A-2E585861AE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406" y="3692420"/>
            <a:ext cx="4520794" cy="301621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F7A1E30-8E2A-4E57-A07E-B1DFA497CA12}"/>
              </a:ext>
            </a:extLst>
          </p:cNvPr>
          <p:cNvSpPr txBox="1"/>
          <p:nvPr/>
        </p:nvSpPr>
        <p:spPr>
          <a:xfrm>
            <a:off x="397683" y="2478018"/>
            <a:ext cx="1144068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«Колыбель» стала победителем конкурса Фонда Президентских грантов с проектом </a:t>
            </a:r>
            <a:r>
              <a:rPr lang="ru-RU" sz="2400" b="1" dirty="0">
                <a:solidFill>
                  <a:srgbClr val="FF954D"/>
                </a:solidFill>
              </a:rPr>
              <a:t>«</a:t>
            </a:r>
            <a:r>
              <a:rPr lang="ru-RU" sz="2400" b="1" dirty="0" err="1">
                <a:solidFill>
                  <a:srgbClr val="FF954D"/>
                </a:solidFill>
              </a:rPr>
              <a:t>Добромобиль</a:t>
            </a:r>
            <a:r>
              <a:rPr lang="ru-RU" sz="2400" b="1" dirty="0">
                <a:solidFill>
                  <a:srgbClr val="FF954D"/>
                </a:solidFill>
              </a:rPr>
              <a:t> – Колыбель» </a:t>
            </a:r>
          </a:p>
          <a:p>
            <a:r>
              <a:rPr lang="ru-RU" sz="1400" dirty="0"/>
              <a:t>(Комплексное оказание помощи беременным, одиноким матерям с младенцами, многодетным семьям и расширение благотворительной помощи на малые города Ивановской области).</a:t>
            </a:r>
          </a:p>
          <a:p>
            <a:r>
              <a:rPr lang="ru-RU" sz="1400" dirty="0"/>
              <a:t>Проект направлен на повышение качества жизни многодетных семей и укрепление семейных ценностей.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4C81261-423B-44A7-99EE-D57FA940C1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03" y="1566384"/>
            <a:ext cx="2286946" cy="61024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0FD2441-8EA8-4D5E-A885-DA69B3D19070}"/>
              </a:ext>
            </a:extLst>
          </p:cNvPr>
          <p:cNvSpPr txBox="1"/>
          <p:nvPr/>
        </p:nvSpPr>
        <p:spPr>
          <a:xfrm>
            <a:off x="2684902" y="1523911"/>
            <a:ext cx="424609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с 2002 года мы помогаем беременным женщинам и </a:t>
            </a:r>
          </a:p>
          <a:p>
            <a:r>
              <a:rPr lang="ru-RU" sz="1400" dirty="0"/>
              <a:t>молодым мамам в трудной жизненной ситуации, </a:t>
            </a:r>
          </a:p>
          <a:p>
            <a:r>
              <a:rPr lang="ru-RU" sz="1400" dirty="0"/>
              <a:t>а также нуждающимся многодетным семьям</a:t>
            </a:r>
            <a:endParaRPr lang="ru-RU" sz="1400" b="1" dirty="0">
              <a:solidFill>
                <a:schemeClr val="bg1"/>
              </a:solidFill>
            </a:endParaRPr>
          </a:p>
          <a:p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68D8281-E4EF-4B0D-85F5-CA3B7A944D2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5043" y="1813412"/>
            <a:ext cx="612505" cy="47771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EA05734-2AC9-222B-4684-7459B911B82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0697" y="3692420"/>
            <a:ext cx="4014672" cy="301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416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2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BC90BF7-F960-4CA8-942F-DF799217FA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8661606"/>
              </p:ext>
            </p:extLst>
          </p:nvPr>
        </p:nvGraphicFramePr>
        <p:xfrm>
          <a:off x="370461" y="434318"/>
          <a:ext cx="7259619" cy="20051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Image" r:id="rId4" imgW="7040880" imgH="1944360" progId="Photoshop.Image.18">
                  <p:embed/>
                </p:oleObj>
              </mc:Choice>
              <mc:Fallback>
                <p:oleObj name="Image" r:id="rId4" imgW="7040880" imgH="194436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0461" y="434318"/>
                        <a:ext cx="7259619" cy="20051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5D5125-3064-4A81-8C57-AE6424558B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793" y="214175"/>
            <a:ext cx="638524" cy="71780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D1AB186-7566-44E5-8DD4-B7B043EB83B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62"/>
          <a:stretch/>
        </p:blipFill>
        <p:spPr>
          <a:xfrm>
            <a:off x="5823285" y="2756997"/>
            <a:ext cx="3272738" cy="185166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2D6F2F2-D4A8-41E3-ACA3-CA0B1C8ABB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4645" y="2297837"/>
            <a:ext cx="2431065" cy="209906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5AA1D29-E383-40B4-BCE3-64616820F8D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080" y="4746320"/>
            <a:ext cx="2795445" cy="1862902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4B8F433-C9FA-4562-803F-34A561038122}"/>
              </a:ext>
            </a:extLst>
          </p:cNvPr>
          <p:cNvSpPr/>
          <p:nvPr/>
        </p:nvSpPr>
        <p:spPr>
          <a:xfrm>
            <a:off x="309899" y="4485301"/>
            <a:ext cx="19837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954D"/>
                </a:solidFill>
              </a:rPr>
              <a:t>1020 человек</a:t>
            </a:r>
          </a:p>
          <a:p>
            <a:pPr algn="ctr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получили комплексную помощь в рамках проекта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7CCFE31-2C00-4695-BA44-131118D09036}"/>
              </a:ext>
            </a:extLst>
          </p:cNvPr>
          <p:cNvSpPr/>
          <p:nvPr/>
        </p:nvSpPr>
        <p:spPr>
          <a:xfrm>
            <a:off x="2251090" y="4326601"/>
            <a:ext cx="391591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954D"/>
                </a:solidFill>
              </a:rPr>
              <a:t>Комплексная помощь </a:t>
            </a:r>
          </a:p>
          <a:p>
            <a:pPr algn="ctr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консультации юриста, психолога, педиатра, </a:t>
            </a:r>
          </a:p>
          <a:p>
            <a:pPr algn="ctr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терапевта, социального работника и оказание </a:t>
            </a:r>
          </a:p>
          <a:p>
            <a:pPr algn="ctr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материальной, вещевой, продовольственной </a:t>
            </a:r>
          </a:p>
          <a:p>
            <a:pPr algn="ctr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 других видов помощи. Составляется </a:t>
            </a:r>
          </a:p>
          <a:p>
            <a:pPr algn="ctr"/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кризисная карта семьи,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прорабатываются </a:t>
            </a:r>
          </a:p>
          <a:p>
            <a:pPr algn="ctr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варианты выхода из кризисной ситуации. </a:t>
            </a:r>
            <a:endParaRPr lang="ru-RU" sz="1200" dirty="0"/>
          </a:p>
          <a:p>
            <a:endParaRPr lang="ru-RU" sz="1200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8B9B36C-5FAA-4DAC-9B30-4052283C67AF}"/>
              </a:ext>
            </a:extLst>
          </p:cNvPr>
          <p:cNvSpPr/>
          <p:nvPr/>
        </p:nvSpPr>
        <p:spPr>
          <a:xfrm>
            <a:off x="370461" y="3165097"/>
            <a:ext cx="20528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954D"/>
                </a:solidFill>
              </a:rPr>
              <a:t>50 поездок</a:t>
            </a:r>
          </a:p>
          <a:p>
            <a:pPr algn="ctr"/>
            <a:r>
              <a:rPr lang="ru-RU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Добромобиля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в малые города и села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F148825-1187-4CAF-847F-E0D732A71FD2}"/>
              </a:ext>
            </a:extLst>
          </p:cNvPr>
          <p:cNvSpPr/>
          <p:nvPr/>
        </p:nvSpPr>
        <p:spPr>
          <a:xfrm>
            <a:off x="468924" y="2348853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b="1" dirty="0">
              <a:latin typeface="Montserrat" panose="00000500000000000000" pitchFamily="50" charset="-52"/>
            </a:endParaRPr>
          </a:p>
          <a:p>
            <a:r>
              <a:rPr lang="ru-RU" b="1" dirty="0">
                <a:latin typeface="Montserrat" panose="00000500000000000000" pitchFamily="50" charset="-52"/>
              </a:rPr>
              <a:t>Основные мероприятия: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B47C07-03A0-4CB8-BB8A-0CBADC130D00}"/>
              </a:ext>
            </a:extLst>
          </p:cNvPr>
          <p:cNvSpPr txBox="1"/>
          <p:nvPr/>
        </p:nvSpPr>
        <p:spPr>
          <a:xfrm>
            <a:off x="3097804" y="3181830"/>
            <a:ext cx="196419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954D"/>
                </a:solidFill>
              </a:rPr>
              <a:t>19 районов </a:t>
            </a:r>
          </a:p>
          <a:p>
            <a:pPr algn="ctr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Ивановской области</a:t>
            </a:r>
          </a:p>
          <a:p>
            <a:pPr algn="ctr"/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охвачено в рамках проекта</a:t>
            </a:r>
          </a:p>
          <a:p>
            <a:pPr algn="ctr"/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052C10-7C8A-4EEE-9BBF-9D8246423AC8}"/>
              </a:ext>
            </a:extLst>
          </p:cNvPr>
          <p:cNvSpPr txBox="1"/>
          <p:nvPr/>
        </p:nvSpPr>
        <p:spPr>
          <a:xfrm>
            <a:off x="468924" y="557235"/>
            <a:ext cx="722195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latin typeface="Montserrat" panose="00000500000000000000" pitchFamily="50" charset="-52"/>
              </a:rPr>
              <a:t>Цели и задачи проекта: </a:t>
            </a:r>
          </a:p>
          <a:p>
            <a:endParaRPr lang="ru-RU" sz="1600" b="1" dirty="0">
              <a:latin typeface="Montserrat" panose="00000500000000000000" pitchFamily="50" charset="-5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снижение социальной напряженности,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улучшение социально-экономического положения и </a:t>
            </a:r>
            <a:r>
              <a:rPr lang="ru-RU" sz="1600" dirty="0" err="1"/>
              <a:t>психо</a:t>
            </a:r>
            <a:r>
              <a:rPr lang="ru-RU" sz="1600" dirty="0"/>
              <a:t>-эмоционального состояния семей для полноценного воспитания и обучения детей,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/>
              <a:t>сохранение стабильности социального положения малоимущих семей с детьми, особенно многодетных семей, в условиях пандемии коронавируса.</a:t>
            </a:r>
            <a:endParaRPr lang="ru-RU" sz="1600" b="1" dirty="0">
              <a:latin typeface="Montserrat" panose="00000500000000000000" pitchFamily="50" charset="-52"/>
            </a:endParaRPr>
          </a:p>
          <a:p>
            <a:endParaRPr lang="ru-RU" sz="16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35BDA7A-12C9-477F-B256-8B02857DF3A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5681" y="734566"/>
            <a:ext cx="648790" cy="50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791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3D6B16ED-FC0A-42A7-9778-52160001384E}"/>
              </a:ext>
            </a:extLst>
          </p:cNvPr>
          <p:cNvSpPr/>
          <p:nvPr/>
        </p:nvSpPr>
        <p:spPr>
          <a:xfrm>
            <a:off x="405601" y="1859474"/>
            <a:ext cx="5177052" cy="463022"/>
          </a:xfrm>
          <a:prstGeom prst="rect">
            <a:avLst/>
          </a:prstGeom>
          <a:solidFill>
            <a:schemeClr val="accent4"/>
          </a:solidFill>
          <a:ln>
            <a:solidFill>
              <a:srgbClr val="FFD9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33" dirty="0">
              <a:solidFill>
                <a:schemeClr val="bg1"/>
              </a:solidFill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43783E7-6DAA-4EF3-BEBE-FDA54E7BE0D4}"/>
              </a:ext>
            </a:extLst>
          </p:cNvPr>
          <p:cNvSpPr/>
          <p:nvPr/>
        </p:nvSpPr>
        <p:spPr>
          <a:xfrm>
            <a:off x="405601" y="443060"/>
            <a:ext cx="491031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Montserrat Black" panose="00000A00000000000000" pitchFamily="50" charset="-52"/>
              </a:rPr>
              <a:t>О ПРОЕКТЕ</a:t>
            </a:r>
          </a:p>
          <a:p>
            <a:endParaRPr lang="ru-RU" sz="2400" b="1" dirty="0">
              <a:latin typeface="Montserrat Black" panose="00000A00000000000000" pitchFamily="50" charset="-52"/>
            </a:endParaRPr>
          </a:p>
          <a:p>
            <a:r>
              <a:rPr lang="ru-RU" b="1" dirty="0">
                <a:latin typeface="Montserrat Black" panose="00000A00000000000000" pitchFamily="50" charset="-52"/>
              </a:rPr>
              <a:t>     наш сайт: </a:t>
            </a:r>
            <a:r>
              <a:rPr lang="ru-RU" b="1" dirty="0">
                <a:solidFill>
                  <a:srgbClr val="FF954D"/>
                </a:solidFill>
                <a:latin typeface="Montserrat Black" panose="00000A00000000000000" pitchFamily="50" charset="-52"/>
              </a:rPr>
              <a:t>колыбель-</a:t>
            </a:r>
            <a:r>
              <a:rPr lang="ru-RU" b="1" dirty="0" err="1">
                <a:solidFill>
                  <a:srgbClr val="FF954D"/>
                </a:solidFill>
                <a:latin typeface="Montserrat Black" panose="00000A00000000000000" pitchFamily="50" charset="-52"/>
              </a:rPr>
              <a:t>иваново.рф</a:t>
            </a:r>
            <a:endParaRPr lang="ru-RU" dirty="0">
              <a:solidFill>
                <a:srgbClr val="FF954D"/>
              </a:solidFill>
            </a:endParaRPr>
          </a:p>
        </p:txBody>
      </p:sp>
      <p:sp>
        <p:nvSpPr>
          <p:cNvPr id="34" name="Content Placeholder 2">
            <a:extLst>
              <a:ext uri="{FF2B5EF4-FFF2-40B4-BE49-F238E27FC236}">
                <a16:creationId xmlns:a16="http://schemas.microsoft.com/office/drawing/2014/main" id="{F3E4627D-B703-46DC-AD60-9060BA9BE58F}"/>
              </a:ext>
            </a:extLst>
          </p:cNvPr>
          <p:cNvSpPr txBox="1">
            <a:spLocks/>
          </p:cNvSpPr>
          <p:nvPr/>
        </p:nvSpPr>
        <p:spPr>
          <a:xfrm>
            <a:off x="538680" y="1895168"/>
            <a:ext cx="4745151" cy="3136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1900" b="1" dirty="0">
                <a:solidFill>
                  <a:schemeClr val="bg1"/>
                </a:solidFill>
                <a:latin typeface="Montserrat" panose="00000500000000000000" pitchFamily="50" charset="-52"/>
              </a:rPr>
              <a:t>МЫ В СОЦИАЛЬНЫХ СЕТЯХ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3A1E3DC-5E28-4AFD-8168-D79EB263BB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851" y="3160550"/>
            <a:ext cx="2252276" cy="274991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086E7E4-03BF-4027-9E52-FACAEA8BDF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793" y="214175"/>
            <a:ext cx="638524" cy="717809"/>
          </a:xfrm>
          <a:prstGeom prst="rect">
            <a:avLst/>
          </a:prstGeom>
        </p:spPr>
      </p:pic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C779E3A2-C060-4FFC-A25D-26907C7FD1D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0187776"/>
              </p:ext>
            </p:extLst>
          </p:nvPr>
        </p:nvGraphicFramePr>
        <p:xfrm>
          <a:off x="6389800" y="660823"/>
          <a:ext cx="4299262" cy="23973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" name="Image" r:id="rId6" imgW="14311080" imgH="7986960" progId="Photoshop.Image.18">
                  <p:embed/>
                </p:oleObj>
              </mc:Choice>
              <mc:Fallback>
                <p:oleObj name="Image" r:id="rId6" imgW="14311080" imgH="798696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389800" y="660823"/>
                        <a:ext cx="4299262" cy="23973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C42EF49-DBE4-488D-8838-40964C878093}"/>
              </a:ext>
            </a:extLst>
          </p:cNvPr>
          <p:cNvSpPr txBox="1"/>
          <p:nvPr/>
        </p:nvSpPr>
        <p:spPr>
          <a:xfrm>
            <a:off x="3923326" y="3013368"/>
            <a:ext cx="6284926" cy="40626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1600" b="1" dirty="0"/>
              <a:t>Репортажи о проекте:</a:t>
            </a:r>
            <a:endParaRPr lang="ru-RU" sz="16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ru-RU" sz="1600" dirty="0"/>
              <a:t>Репортаж о работе </a:t>
            </a:r>
            <a:r>
              <a:rPr lang="ru-RU" sz="1600" dirty="0" err="1"/>
              <a:t>Добромобиля</a:t>
            </a:r>
            <a:r>
              <a:rPr lang="ru-RU" sz="1600" dirty="0"/>
              <a:t> Колыбель: </a:t>
            </a:r>
          </a:p>
          <a:p>
            <a:pPr>
              <a:lnSpc>
                <a:spcPct val="150000"/>
              </a:lnSpc>
              <a:defRPr/>
            </a:pPr>
            <a:r>
              <a:rPr lang="en-US" sz="1600" b="1" dirty="0">
                <a:solidFill>
                  <a:schemeClr val="bg1"/>
                </a:solidFill>
                <a:hlinkClick r:id="rId8"/>
              </a:rPr>
              <a:t>https://youtu.be/HNBSrPB_ekY</a:t>
            </a:r>
            <a:endParaRPr lang="ru-RU" sz="1600" b="1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ru-RU" sz="1600" dirty="0"/>
              <a:t>Интервью руководителя «Колыбели» на канале «Россия 24»: </a:t>
            </a:r>
          </a:p>
          <a:p>
            <a:pPr>
              <a:lnSpc>
                <a:spcPct val="150000"/>
              </a:lnSpc>
              <a:defRPr/>
            </a:pPr>
            <a:r>
              <a:rPr lang="en-US" sz="1600" dirty="0">
                <a:solidFill>
                  <a:schemeClr val="bg1"/>
                </a:solidFill>
                <a:hlinkClick r:id="rId9"/>
              </a:rPr>
              <a:t>https://youtu.be/-FMf5PanFVU</a:t>
            </a:r>
            <a:endParaRPr lang="ru-RU" sz="16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ru-RU" sz="1600" dirty="0"/>
              <a:t>Репортаж о «Колыбели» в программе Вести Иваново: </a:t>
            </a:r>
          </a:p>
          <a:p>
            <a:pPr>
              <a:lnSpc>
                <a:spcPct val="150000"/>
              </a:lnSpc>
              <a:defRPr/>
            </a:pPr>
            <a:r>
              <a:rPr lang="en-US" sz="1600" dirty="0">
                <a:solidFill>
                  <a:schemeClr val="bg1"/>
                </a:solidFill>
                <a:hlinkClick r:id="rId10"/>
              </a:rPr>
              <a:t>https://youtu.be/rcJHDuAdWI4</a:t>
            </a:r>
            <a:endParaRPr lang="ru-RU" sz="16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defRPr/>
            </a:pPr>
            <a:r>
              <a:rPr lang="ru-RU" sz="1600" dirty="0"/>
              <a:t>Репортаж о работе Штаба срочной социальной помощи «Колыбель»: </a:t>
            </a:r>
          </a:p>
          <a:p>
            <a:pPr>
              <a:lnSpc>
                <a:spcPct val="150000"/>
              </a:lnSpc>
              <a:defRPr/>
            </a:pPr>
            <a:r>
              <a:rPr lang="en-US" sz="1600" dirty="0">
                <a:hlinkClick r:id="rId11"/>
              </a:rPr>
              <a:t>https://youtu.be/zxWQkR3bmXc</a:t>
            </a:r>
            <a:r>
              <a:rPr lang="ru-RU" sz="1600" dirty="0"/>
              <a:t> </a:t>
            </a:r>
          </a:p>
          <a:p>
            <a:pPr>
              <a:lnSpc>
                <a:spcPct val="150000"/>
              </a:lnSpc>
              <a:defRPr/>
            </a:pPr>
            <a:endParaRPr lang="ru-RU" sz="1600" dirty="0">
              <a:solidFill>
                <a:schemeClr val="bg1"/>
              </a:solidFill>
            </a:endParaRPr>
          </a:p>
          <a:p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94FF924-EF94-4D7D-85CF-DBD55A149C1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01" y="1193613"/>
            <a:ext cx="320558" cy="31171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989A035-0375-41DA-A038-4F0C5A95973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3272" y="1947766"/>
            <a:ext cx="391343" cy="31171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056ECB4-205B-4EC5-9DE1-B4C768CACF8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9364" y="6132018"/>
            <a:ext cx="787911" cy="61451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39CCA87-425E-4EB2-AE38-909EE111C8F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50447" y="1947766"/>
            <a:ext cx="277141" cy="27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41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Объект 19">
            <a:extLst>
              <a:ext uri="{FF2B5EF4-FFF2-40B4-BE49-F238E27FC236}">
                <a16:creationId xmlns:a16="http://schemas.microsoft.com/office/drawing/2014/main" id="{7BFA25F6-5882-4D4F-91BF-68932FA5241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3497026"/>
              </p:ext>
            </p:extLst>
          </p:nvPr>
        </p:nvGraphicFramePr>
        <p:xfrm>
          <a:off x="401633" y="4345904"/>
          <a:ext cx="7728173" cy="6854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9" name="Image" r:id="rId4" imgW="6461640" imgH="572760" progId="Photoshop.Image.18">
                  <p:embed/>
                </p:oleObj>
              </mc:Choice>
              <mc:Fallback>
                <p:oleObj name="Image" r:id="rId4" imgW="6461640" imgH="572760" progId="Photoshop.Image.18">
                  <p:embed/>
                  <p:pic>
                    <p:nvPicPr>
                      <p:cNvPr id="7" name="Объект 6">
                        <a:extLst>
                          <a:ext uri="{FF2B5EF4-FFF2-40B4-BE49-F238E27FC236}">
                            <a16:creationId xmlns:a16="http://schemas.microsoft.com/office/drawing/2014/main" id="{A8F8078E-32EB-4E17-AE6F-A182C73E5C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1633" y="4345904"/>
                        <a:ext cx="7728173" cy="6854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Объект 18">
            <a:extLst>
              <a:ext uri="{FF2B5EF4-FFF2-40B4-BE49-F238E27FC236}">
                <a16:creationId xmlns:a16="http://schemas.microsoft.com/office/drawing/2014/main" id="{050FB7BA-442A-45F1-AA64-EB621B43D0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5864413"/>
              </p:ext>
            </p:extLst>
          </p:nvPr>
        </p:nvGraphicFramePr>
        <p:xfrm>
          <a:off x="389030" y="1316623"/>
          <a:ext cx="7728173" cy="6854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0" name="Image" r:id="rId6" imgW="6461640" imgH="572760" progId="Photoshop.Image.18">
                  <p:embed/>
                </p:oleObj>
              </mc:Choice>
              <mc:Fallback>
                <p:oleObj name="Image" r:id="rId6" imgW="6461640" imgH="572760" progId="Photoshop.Image.18">
                  <p:embed/>
                  <p:pic>
                    <p:nvPicPr>
                      <p:cNvPr id="7" name="Объект 6">
                        <a:extLst>
                          <a:ext uri="{FF2B5EF4-FFF2-40B4-BE49-F238E27FC236}">
                            <a16:creationId xmlns:a16="http://schemas.microsoft.com/office/drawing/2014/main" id="{A8F8078E-32EB-4E17-AE6F-A182C73E5C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9030" y="1316623"/>
                        <a:ext cx="7728173" cy="6854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A8F8078E-32EB-4E17-AE6F-A182C73E5C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1561273"/>
              </p:ext>
            </p:extLst>
          </p:nvPr>
        </p:nvGraphicFramePr>
        <p:xfrm>
          <a:off x="389031" y="2161675"/>
          <a:ext cx="7728173" cy="6854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1" name="Image" r:id="rId7" imgW="6461640" imgH="572760" progId="Photoshop.Image.18">
                  <p:embed/>
                </p:oleObj>
              </mc:Choice>
              <mc:Fallback>
                <p:oleObj name="Image" r:id="rId7" imgW="6461640" imgH="57276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9031" y="2161675"/>
                        <a:ext cx="7728173" cy="6854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>
            <a:extLst>
              <a:ext uri="{FF2B5EF4-FFF2-40B4-BE49-F238E27FC236}">
                <a16:creationId xmlns:a16="http://schemas.microsoft.com/office/drawing/2014/main" id="{F5A76279-73AE-4464-811F-E6D429C8EF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5524043"/>
              </p:ext>
            </p:extLst>
          </p:nvPr>
        </p:nvGraphicFramePr>
        <p:xfrm>
          <a:off x="414235" y="5255587"/>
          <a:ext cx="7702968" cy="10554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Image" r:id="rId8" imgW="26463240" imgH="3631680" progId="Photoshop.Image.18">
                  <p:embed/>
                </p:oleObj>
              </mc:Choice>
              <mc:Fallback>
                <p:oleObj name="Image" r:id="rId8" imgW="26463240" imgH="3631680" progId="Photoshop.Image.18">
                  <p:embed/>
                  <p:pic>
                    <p:nvPicPr>
                      <p:cNvPr id="5" name="Объект 4">
                        <a:extLst>
                          <a:ext uri="{FF2B5EF4-FFF2-40B4-BE49-F238E27FC236}">
                            <a16:creationId xmlns:a16="http://schemas.microsoft.com/office/drawing/2014/main" id="{1197535E-8B2D-49E8-AA0A-5B085D5E737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14235" y="5255587"/>
                        <a:ext cx="7702968" cy="10554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1197535E-8B2D-49E8-AA0A-5B085D5E73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04874128"/>
              </p:ext>
            </p:extLst>
          </p:nvPr>
        </p:nvGraphicFramePr>
        <p:xfrm>
          <a:off x="414236" y="3006727"/>
          <a:ext cx="7702968" cy="10554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3" name="Image" r:id="rId10" imgW="26463240" imgH="3631680" progId="Photoshop.Image.18">
                  <p:embed/>
                </p:oleObj>
              </mc:Choice>
              <mc:Fallback>
                <p:oleObj name="Image" r:id="rId10" imgW="26463240" imgH="3631680" progId="Photoshop.Image.1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14236" y="3006727"/>
                        <a:ext cx="7702968" cy="10554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EE6A9EAB-2112-41D3-9A49-E1FCD85C123F}"/>
              </a:ext>
            </a:extLst>
          </p:cNvPr>
          <p:cNvSpPr txBox="1">
            <a:spLocks/>
          </p:cNvSpPr>
          <p:nvPr/>
        </p:nvSpPr>
        <p:spPr>
          <a:xfrm>
            <a:off x="471142" y="4582660"/>
            <a:ext cx="2851264" cy="3408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400" b="1" dirty="0">
              <a:latin typeface="Montserrat" panose="020B0604020202020204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0316" y="293786"/>
            <a:ext cx="21275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Montserrat Black" panose="00000A00000000000000" pitchFamily="50" charset="-52"/>
              </a:rPr>
              <a:t>О ПРОЕКТЕ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945DBD8-FEB3-4AEA-9EFA-7A534E72E8F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793" y="214175"/>
            <a:ext cx="638524" cy="71780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3933D9C-2459-4B25-97B1-C1BA8799B8A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231" y="1658295"/>
            <a:ext cx="3344328" cy="250824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461F22-6B94-428E-893E-689F26F7D26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231" y="4252021"/>
            <a:ext cx="3344328" cy="2204613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5D52877-A977-4821-BE5D-2D3A7631E202}"/>
              </a:ext>
            </a:extLst>
          </p:cNvPr>
          <p:cNvSpPr/>
          <p:nvPr/>
        </p:nvSpPr>
        <p:spPr>
          <a:xfrm>
            <a:off x="471142" y="1388051"/>
            <a:ext cx="776920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Montserrat" panose="00000500000000000000" pitchFamily="2" charset="-52"/>
              </a:rPr>
              <a:t>БЛАГОПОЛУЧАТЕЛИ: </a:t>
            </a:r>
            <a:r>
              <a:rPr lang="ru-RU" sz="1400" dirty="0">
                <a:latin typeface="Montserrat" panose="020B0604020202020204" charset="-52"/>
              </a:rPr>
              <a:t>Беременные женщины, неполные семьи и многодетные семьи в трудной жизненной ситуации, проживающие в Ивановской области.</a:t>
            </a:r>
          </a:p>
          <a:p>
            <a:endParaRPr lang="ru-RU" sz="1400" dirty="0">
              <a:latin typeface="Montserrat" panose="020B0604020202020204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02DF0F5-81FA-4C04-A487-5A888177E6D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703" y="5950797"/>
            <a:ext cx="871330" cy="679581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60F8EDD-8F3F-4458-A28B-B7EC7350B731}"/>
              </a:ext>
            </a:extLst>
          </p:cNvPr>
          <p:cNvSpPr/>
          <p:nvPr/>
        </p:nvSpPr>
        <p:spPr>
          <a:xfrm>
            <a:off x="471142" y="2242898"/>
            <a:ext cx="7490018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Montserrat" panose="020B0604020202020204" charset="-52"/>
              </a:rPr>
              <a:t>ВОЛОНТЁРЫ: </a:t>
            </a:r>
            <a:r>
              <a:rPr lang="ru-RU" sz="1400" dirty="0">
                <a:latin typeface="Montserrat" panose="020B0604020202020204" charset="-52"/>
              </a:rPr>
              <a:t>в рамках проекта помощь оказывают волонтеры «Колыбели», православные добровольцы Ивановской митрополии, волонтеры-медики </a:t>
            </a:r>
          </a:p>
          <a:p>
            <a:endParaRPr lang="ru-RU" b="1" dirty="0">
              <a:latin typeface="Montserrat" panose="00000500000000000000" pitchFamily="2" charset="-52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9D9EDB8-E558-4F68-98A5-1B9239B72A2D}"/>
              </a:ext>
            </a:extLst>
          </p:cNvPr>
          <p:cNvSpPr/>
          <p:nvPr/>
        </p:nvSpPr>
        <p:spPr>
          <a:xfrm>
            <a:off x="487888" y="3075321"/>
            <a:ext cx="7629315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Montserrat" panose="00000500000000000000" pitchFamily="2" charset="-52"/>
              </a:rPr>
              <a:t>ПАРТНЁРЫ: </a:t>
            </a:r>
            <a:r>
              <a:rPr lang="ru-RU" sz="1400" dirty="0">
                <a:latin typeface="Montserrat" panose="020B0604020202020204" charset="-52"/>
              </a:rPr>
              <a:t>Общественная палата Ивановской области, Ассоциация организаций по защите семьи, Ресурсный Центр НКО Ивановской области, общероссийская общественная организация «Национальная родительская ассоциация социальной поддержки семьи и защиты семейных ценностей»</a:t>
            </a:r>
          </a:p>
          <a:p>
            <a:endParaRPr lang="ru-RU" dirty="0">
              <a:latin typeface="Montserrat" panose="020B0604020202020204" charset="-52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9FF2F24-58D8-4AF3-9B7E-29784FA436E4}"/>
              </a:ext>
            </a:extLst>
          </p:cNvPr>
          <p:cNvSpPr/>
          <p:nvPr/>
        </p:nvSpPr>
        <p:spPr>
          <a:xfrm>
            <a:off x="471142" y="4345904"/>
            <a:ext cx="769999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Montserrat" panose="00000500000000000000" pitchFamily="2" charset="-52"/>
              </a:rPr>
              <a:t>ОРГАНЫ ВЛАСТИ: </a:t>
            </a:r>
            <a:r>
              <a:rPr lang="ru-RU" sz="1400" dirty="0">
                <a:latin typeface="Montserrat" panose="00000500000000000000" pitchFamily="2" charset="-52"/>
              </a:rPr>
              <a:t>Департамент социальной защиты населения Ивановской области, Уполномоченный по правам человека, Уполномоченный по правам ребенка в Ивановской области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A83A8D46-2FFF-4B34-9E32-2218A9DF1625}"/>
              </a:ext>
            </a:extLst>
          </p:cNvPr>
          <p:cNvSpPr/>
          <p:nvPr/>
        </p:nvSpPr>
        <p:spPr>
          <a:xfrm>
            <a:off x="561165" y="5393538"/>
            <a:ext cx="735520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Montserrat" panose="00000500000000000000" pitchFamily="2" charset="-52"/>
              </a:rPr>
              <a:t>МЕДИА: </a:t>
            </a:r>
            <a:r>
              <a:rPr lang="ru-RU" sz="1400" dirty="0">
                <a:latin typeface="Montserrat" panose="00000500000000000000" pitchFamily="2" charset="-52"/>
              </a:rPr>
              <a:t>Телеканал «Россия 1 Иваново», телекомпания «Барс», </a:t>
            </a:r>
            <a:r>
              <a:rPr lang="en-US" sz="1400" dirty="0" err="1">
                <a:latin typeface="Montserrat" panose="00000500000000000000" pitchFamily="2" charset="-52"/>
              </a:rPr>
              <a:t>IvanovoNews</a:t>
            </a:r>
            <a:r>
              <a:rPr lang="ru-RU" sz="1400" dirty="0">
                <a:latin typeface="Montserrat" panose="00000500000000000000" pitchFamily="2" charset="-52"/>
              </a:rPr>
              <a:t>, газета «Комсомольская правда Иваново», газета «Рабочий край», Семейный портал Ивановской области, интернет портал «Ивановские новости</a:t>
            </a:r>
          </a:p>
        </p:txBody>
      </p:sp>
    </p:spTree>
    <p:extLst>
      <p:ext uri="{BB962C8B-B14F-4D97-AF65-F5344CB8AC3E}">
        <p14:creationId xmlns:p14="http://schemas.microsoft.com/office/powerpoint/2010/main" val="199910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  <p:bldP spid="12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ontent Placeholder 2">
            <a:extLst>
              <a:ext uri="{FF2B5EF4-FFF2-40B4-BE49-F238E27FC236}">
                <a16:creationId xmlns:a16="http://schemas.microsoft.com/office/drawing/2014/main" id="{EE6A9EAB-2112-41D3-9A49-E1FCD85C123F}"/>
              </a:ext>
            </a:extLst>
          </p:cNvPr>
          <p:cNvSpPr txBox="1">
            <a:spLocks/>
          </p:cNvSpPr>
          <p:nvPr/>
        </p:nvSpPr>
        <p:spPr>
          <a:xfrm>
            <a:off x="471142" y="5421823"/>
            <a:ext cx="2851264" cy="3408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400" b="1" dirty="0">
              <a:latin typeface="Montserrat" panose="020B0604020202020204" charset="-52"/>
            </a:endParaRPr>
          </a:p>
        </p:txBody>
      </p:sp>
      <p:sp>
        <p:nvSpPr>
          <p:cNvPr id="50" name="Content Placeholder 2">
            <a:extLst>
              <a:ext uri="{FF2B5EF4-FFF2-40B4-BE49-F238E27FC236}">
                <a16:creationId xmlns:a16="http://schemas.microsoft.com/office/drawing/2014/main" id="{EE6A9EAB-2112-41D3-9A49-E1FCD85C123F}"/>
              </a:ext>
            </a:extLst>
          </p:cNvPr>
          <p:cNvSpPr txBox="1">
            <a:spLocks/>
          </p:cNvSpPr>
          <p:nvPr/>
        </p:nvSpPr>
        <p:spPr>
          <a:xfrm>
            <a:off x="471142" y="4582660"/>
            <a:ext cx="2851264" cy="3408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sz="1400" b="1" dirty="0">
              <a:latin typeface="Montserrat" panose="020B0604020202020204" charset="-52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3809" y="303917"/>
            <a:ext cx="37048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latin typeface="Montserrat Black" panose="00000A00000000000000" pitchFamily="50" charset="-52"/>
              </a:rPr>
              <a:t>НАГРАДЫ ПРОЕКТА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945DBD8-FEB3-4AEA-9EFA-7A534E72E8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793" y="214175"/>
            <a:ext cx="638524" cy="717809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E9E32B4-D9DB-4177-8CF9-AAA75FF8D066}"/>
              </a:ext>
            </a:extLst>
          </p:cNvPr>
          <p:cNvSpPr/>
          <p:nvPr/>
        </p:nvSpPr>
        <p:spPr>
          <a:xfrm>
            <a:off x="3661336" y="1092196"/>
            <a:ext cx="3991709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solidFill>
                  <a:srgbClr val="FF954D"/>
                </a:solidFill>
                <a:latin typeface="Montserrat" panose="020B0604020202020204" charset="-52"/>
              </a:rPr>
              <a:t>1 место </a:t>
            </a:r>
          </a:p>
          <a:p>
            <a:pPr algn="ctr"/>
            <a:r>
              <a:rPr lang="ru-RU" dirty="0">
                <a:latin typeface="Montserrat" panose="020B0604020202020204" charset="-52"/>
              </a:rPr>
              <a:t>в номинации </a:t>
            </a:r>
          </a:p>
          <a:p>
            <a:pPr algn="ctr"/>
            <a:r>
              <a:rPr lang="ru-RU" dirty="0">
                <a:latin typeface="Montserrat" panose="020B0604020202020204" charset="-52"/>
              </a:rPr>
              <a:t>"Поддержка многодетных семей" </a:t>
            </a:r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74617E8-9FCC-4A6A-8AC5-73AD91E85109}"/>
              </a:ext>
            </a:extLst>
          </p:cNvPr>
          <p:cNvSpPr/>
          <p:nvPr/>
        </p:nvSpPr>
        <p:spPr>
          <a:xfrm>
            <a:off x="0" y="988053"/>
            <a:ext cx="3991709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Montserrat" panose="020B0604020202020204" charset="-52"/>
              </a:rPr>
              <a:t>Проект «</a:t>
            </a:r>
            <a:r>
              <a:rPr lang="ru-RU" sz="1400" dirty="0" err="1">
                <a:latin typeface="Montserrat" panose="020B0604020202020204" charset="-52"/>
              </a:rPr>
              <a:t>Добромобиль</a:t>
            </a:r>
            <a:r>
              <a:rPr lang="ru-RU" sz="1400" dirty="0">
                <a:latin typeface="Montserrat" panose="020B0604020202020204" charset="-52"/>
              </a:rPr>
              <a:t> «Колыбель» вошел в</a:t>
            </a:r>
          </a:p>
          <a:p>
            <a:pPr algn="ctr"/>
            <a:r>
              <a:rPr lang="ru-RU" sz="2800" b="1" dirty="0">
                <a:solidFill>
                  <a:srgbClr val="FF954D"/>
                </a:solidFill>
                <a:latin typeface="Montserrat" panose="020B0604020202020204" charset="-52"/>
              </a:rPr>
              <a:t>"ТОП - 10" </a:t>
            </a:r>
          </a:p>
          <a:p>
            <a:pPr algn="ctr"/>
            <a:r>
              <a:rPr lang="ru-RU" sz="2000" b="1" dirty="0">
                <a:solidFill>
                  <a:srgbClr val="FF954D"/>
                </a:solidFill>
                <a:latin typeface="Montserrat" panose="020B0604020202020204" charset="-52"/>
              </a:rPr>
              <a:t>лучших региональных</a:t>
            </a:r>
          </a:p>
          <a:p>
            <a:pPr algn="ctr"/>
            <a:r>
              <a:rPr lang="ru-RU" sz="2000" b="1" dirty="0">
                <a:solidFill>
                  <a:srgbClr val="FF954D"/>
                </a:solidFill>
                <a:latin typeface="Montserrat" panose="020B0604020202020204" charset="-52"/>
              </a:rPr>
              <a:t> проектов России</a:t>
            </a:r>
            <a:r>
              <a:rPr lang="ru-RU" sz="2800" dirty="0">
                <a:latin typeface="Montserrat" panose="020B0604020202020204" charset="-52"/>
              </a:rPr>
              <a:t> </a:t>
            </a:r>
          </a:p>
          <a:p>
            <a:pPr algn="ctr"/>
            <a:r>
              <a:rPr lang="ru-RU" sz="1400" dirty="0">
                <a:latin typeface="Montserrat" panose="020B0604020202020204" charset="-52"/>
              </a:rPr>
              <a:t>в 2021 году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35B5713-C9DE-4206-BFC6-8A705F4B0B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076" y="1092810"/>
            <a:ext cx="4259241" cy="24649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C00E9DB-5C46-4265-B41D-3C10EBB58A20}"/>
              </a:ext>
            </a:extLst>
          </p:cNvPr>
          <p:cNvSpPr txBox="1"/>
          <p:nvPr/>
        </p:nvSpPr>
        <p:spPr>
          <a:xfrm>
            <a:off x="1224158" y="2832962"/>
            <a:ext cx="541693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/>
              <a:t>в рамках конкурса, проведенного по инициативе Уполномоченного </a:t>
            </a:r>
          </a:p>
          <a:p>
            <a:pPr algn="ctr"/>
            <a:r>
              <a:rPr lang="ru-RU" sz="1400" dirty="0"/>
              <a:t>при Президенте РФ по правам ребенка А.Ю. Кузнецовой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D820BB-DD12-4156-9111-56D592382D8A}"/>
              </a:ext>
            </a:extLst>
          </p:cNvPr>
          <p:cNvSpPr txBox="1"/>
          <p:nvPr/>
        </p:nvSpPr>
        <p:spPr>
          <a:xfrm>
            <a:off x="86502" y="3695396"/>
            <a:ext cx="31477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Общественная награда </a:t>
            </a:r>
          </a:p>
          <a:p>
            <a:pPr algn="ctr"/>
            <a:r>
              <a:rPr lang="ru-RU" sz="2400" b="1" dirty="0">
                <a:solidFill>
                  <a:srgbClr val="FF954D"/>
                </a:solidFill>
              </a:rPr>
              <a:t>"На защите </a:t>
            </a:r>
          </a:p>
          <a:p>
            <a:pPr algn="ctr"/>
            <a:r>
              <a:rPr lang="ru-RU" sz="2400" b="1" dirty="0">
                <a:solidFill>
                  <a:srgbClr val="FF954D"/>
                </a:solidFill>
              </a:rPr>
              <a:t>семьи и детства" </a:t>
            </a:r>
          </a:p>
          <a:p>
            <a:pPr algn="ctr"/>
            <a:r>
              <a:rPr lang="ru-RU" sz="1400" dirty="0"/>
              <a:t>от Ассоциации организаций по защите семьи в рамках Всероссийского форума "Вектор Детства" 2021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B08D29-C184-4A7F-8F74-635D4830950B}"/>
              </a:ext>
            </a:extLst>
          </p:cNvPr>
          <p:cNvSpPr txBox="1"/>
          <p:nvPr/>
        </p:nvSpPr>
        <p:spPr>
          <a:xfrm>
            <a:off x="3405640" y="3894283"/>
            <a:ext cx="3958070" cy="2277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rgbClr val="FF954D"/>
                </a:solidFill>
              </a:rPr>
              <a:t>Благодарственные письма  </a:t>
            </a:r>
          </a:p>
          <a:p>
            <a:pPr algn="ctr"/>
            <a:r>
              <a:rPr lang="ru-RU" sz="2400" b="1" dirty="0">
                <a:solidFill>
                  <a:srgbClr val="FF954D"/>
                </a:solidFill>
              </a:rPr>
              <a:t>Депутата Государственной</a:t>
            </a:r>
          </a:p>
          <a:p>
            <a:pPr algn="ctr"/>
            <a:r>
              <a:rPr lang="ru-RU" sz="2400" b="1" dirty="0">
                <a:solidFill>
                  <a:srgbClr val="FF954D"/>
                </a:solidFill>
              </a:rPr>
              <a:t> Думы РФ </a:t>
            </a:r>
          </a:p>
          <a:p>
            <a:pPr algn="ctr"/>
            <a:r>
              <a:rPr lang="ru-RU" sz="1400" dirty="0"/>
              <a:t>от Ивановской области В.В. Иванова </a:t>
            </a:r>
          </a:p>
          <a:p>
            <a:pPr algn="ctr"/>
            <a:r>
              <a:rPr lang="ru-RU" sz="1400" dirty="0"/>
              <a:t>вручены председателю «КОЛЫБЕЛИ» Е.В. Язевой</a:t>
            </a:r>
          </a:p>
          <a:p>
            <a:pPr algn="ctr"/>
            <a:r>
              <a:rPr lang="ru-RU" sz="1400" dirty="0"/>
              <a:t> и председателю Правления С.В. Шишкиной </a:t>
            </a:r>
          </a:p>
          <a:p>
            <a:pPr algn="ctr"/>
            <a:r>
              <a:rPr lang="ru-RU" sz="1400" dirty="0"/>
              <a:t> «за личный вклад в защиту детства, </a:t>
            </a:r>
          </a:p>
          <a:p>
            <a:pPr algn="ctr"/>
            <a:r>
              <a:rPr lang="ru-RU" sz="1400" dirty="0"/>
              <a:t>семьи и нравственности»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BFA2232-97CB-49C1-A973-0F839C2DC57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014"/>
          <a:stretch/>
        </p:blipFill>
        <p:spPr>
          <a:xfrm>
            <a:off x="7535076" y="3800604"/>
            <a:ext cx="4269016" cy="246490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D2717AE-F7DC-475A-BDC4-5C0647B0F3A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27"/>
          <a:stretch/>
        </p:blipFill>
        <p:spPr>
          <a:xfrm>
            <a:off x="524705" y="5449722"/>
            <a:ext cx="2271366" cy="1254907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7E19305-00EA-4A7C-9118-ED94D09FAC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8891" y="6066642"/>
            <a:ext cx="816185" cy="63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261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6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80B9DE2A-924E-4B8C-8777-22A9ED614A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78311" y="898576"/>
            <a:ext cx="10188900" cy="939749"/>
          </a:xfrm>
        </p:spPr>
        <p:txBody>
          <a:bodyPr>
            <a:noAutofit/>
          </a:bodyPr>
          <a:lstStyle/>
          <a:p>
            <a:pPr algn="l"/>
            <a:r>
              <a:rPr lang="ru-RU" sz="4400" b="1" dirty="0">
                <a:solidFill>
                  <a:schemeClr val="bg1"/>
                </a:solidFill>
                <a:latin typeface="Montserrat" panose="00000500000000000000" pitchFamily="50" charset="-52"/>
              </a:rPr>
              <a:t>СПАСИБО ЗА ВНИМАНИЕ!</a:t>
            </a:r>
            <a:endParaRPr lang="ru-RU" sz="4400" dirty="0">
              <a:solidFill>
                <a:schemeClr val="bg1"/>
              </a:solidFill>
              <a:latin typeface="Montserrat" panose="00000500000000000000" pitchFamily="50" charset="-52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61EF269-3C5A-4EF7-8814-B8304E5E289E}"/>
              </a:ext>
            </a:extLst>
          </p:cNvPr>
          <p:cNvSpPr/>
          <p:nvPr/>
        </p:nvSpPr>
        <p:spPr>
          <a:xfrm>
            <a:off x="301721" y="2343071"/>
            <a:ext cx="11071535" cy="3316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effectLst>
                  <a:glow rad="444500">
                    <a:srgbClr val="002060">
                      <a:alpha val="13000"/>
                    </a:srgbClr>
                  </a:glow>
                </a:effectLst>
                <a:latin typeface="Circe Bold" panose="020B0602020203020203" pitchFamily="34" charset="-52"/>
                <a:ea typeface="Calibri" panose="020F0502020204030204" pitchFamily="34" charset="0"/>
                <a:cs typeface="Times New Roman" panose="02020603050405020304" pitchFamily="18" charset="0"/>
              </a:rPr>
              <a:t>Контактные данные: </a:t>
            </a:r>
          </a:p>
          <a:p>
            <a:pPr algn="ctr">
              <a:defRPr/>
            </a:pPr>
            <a:r>
              <a:rPr lang="ru-RU" sz="2000" b="1" dirty="0">
                <a:solidFill>
                  <a:schemeClr val="bg1"/>
                </a:solidFill>
              </a:rPr>
              <a:t>ИООО «Общественный комитет защиты детства семьи и нравственности «Колыбель» </a:t>
            </a:r>
          </a:p>
          <a:p>
            <a:pPr algn="ctr">
              <a:defRPr/>
            </a:pPr>
            <a:r>
              <a:rPr lang="ru-RU" dirty="0">
                <a:solidFill>
                  <a:schemeClr val="bg1"/>
                </a:solidFill>
              </a:rPr>
              <a:t>153025, г. Иваново, ул. Войкова, 13, </a:t>
            </a:r>
          </a:p>
          <a:p>
            <a:pPr algn="ctr">
              <a:defRPr/>
            </a:pPr>
            <a:r>
              <a:rPr lang="en-US" dirty="0">
                <a:solidFill>
                  <a:schemeClr val="bg1"/>
                </a:solidFill>
                <a:latin typeface="Calibri Light"/>
              </a:rPr>
              <a:t>e-mail:</a:t>
            </a:r>
            <a:r>
              <a:rPr lang="ru-RU" dirty="0">
                <a:solidFill>
                  <a:schemeClr val="bg1"/>
                </a:solidFill>
                <a:latin typeface="Calibri Light"/>
              </a:rPr>
              <a:t> </a:t>
            </a:r>
            <a:r>
              <a:rPr lang="en-US" dirty="0">
                <a:solidFill>
                  <a:schemeClr val="bg1"/>
                </a:solidFill>
                <a:latin typeface="Calibri Ligh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info@kolybelivanovo.ru</a:t>
            </a:r>
            <a:endParaRPr lang="ru-RU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dirty="0">
                <a:solidFill>
                  <a:schemeClr val="bg1"/>
                </a:solidFill>
                <a:latin typeface="Calibri Light"/>
              </a:rPr>
              <a:t>тел.: </a:t>
            </a:r>
            <a:r>
              <a:rPr lang="ru-RU" dirty="0">
                <a:solidFill>
                  <a:schemeClr val="bg1"/>
                </a:solidFill>
              </a:rPr>
              <a:t>+7 (4932) 33-42-77</a:t>
            </a:r>
          </a:p>
          <a:p>
            <a:pPr algn="ctr">
              <a:lnSpc>
                <a:spcPct val="150000"/>
              </a:lnSpc>
              <a:defRPr/>
            </a:pPr>
            <a:endParaRPr lang="ru-RU" sz="1600" dirty="0">
              <a:solidFill>
                <a:schemeClr val="bg1"/>
              </a:solidFill>
              <a:latin typeface="Calibri Light"/>
            </a:endParaRPr>
          </a:p>
          <a:p>
            <a:pPr algn="ctr">
              <a:lnSpc>
                <a:spcPct val="150000"/>
              </a:lnSpc>
              <a:defRPr/>
            </a:pPr>
            <a:endParaRPr lang="ru-RU" sz="1600" dirty="0">
              <a:solidFill>
                <a:schemeClr val="bg1"/>
              </a:solidFill>
              <a:latin typeface="Calibri Light"/>
            </a:endParaRPr>
          </a:p>
          <a:p>
            <a:pPr algn="ctr">
              <a:lnSpc>
                <a:spcPct val="150000"/>
              </a:lnSpc>
              <a:defRPr/>
            </a:pPr>
            <a:r>
              <a:rPr lang="ru-RU" sz="1600" dirty="0">
                <a:solidFill>
                  <a:schemeClr val="bg1"/>
                </a:solidFill>
                <a:latin typeface="Calibri Light"/>
              </a:rPr>
              <a:t>сайт</a:t>
            </a:r>
            <a:r>
              <a:rPr lang="en-US" sz="1600" dirty="0">
                <a:solidFill>
                  <a:schemeClr val="bg1"/>
                </a:solidFill>
                <a:latin typeface="Calibri Light"/>
              </a:rPr>
              <a:t>:</a:t>
            </a:r>
            <a:r>
              <a:rPr lang="ru-RU" sz="1600" dirty="0">
                <a:solidFill>
                  <a:schemeClr val="bg1"/>
                </a:solidFill>
                <a:latin typeface="Calibri Light"/>
              </a:rPr>
              <a:t> </a:t>
            </a:r>
            <a:r>
              <a:rPr lang="en-US" sz="16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</a:t>
            </a:r>
            <a:r>
              <a:rPr lang="ru-RU" sz="16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колыбель-</a:t>
            </a:r>
            <a:r>
              <a:rPr lang="ru-RU" sz="1600" dirty="0" err="1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иваново.рф</a:t>
            </a:r>
            <a:r>
              <a:rPr lang="ru-RU" sz="16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</a:t>
            </a:r>
            <a:endParaRPr lang="ru-RU" sz="1600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  <a:defRPr/>
            </a:pPr>
            <a:r>
              <a:rPr lang="en-US" sz="1600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vk.com/</a:t>
            </a:r>
            <a:r>
              <a:rPr lang="en-US" sz="1600" dirty="0" err="1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kolybel_ivanovo</a:t>
            </a:r>
            <a:endParaRPr lang="ru-RU" sz="1600" dirty="0">
              <a:solidFill>
                <a:schemeClr val="bg1"/>
              </a:solidFill>
            </a:endParaRPr>
          </a:p>
          <a:p>
            <a:pPr algn="ctr">
              <a:lnSpc>
                <a:spcPct val="150000"/>
              </a:lnSpc>
              <a:defRPr/>
            </a:pP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BFC6830-162D-4340-9E6C-C704726642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5793" y="214175"/>
            <a:ext cx="638524" cy="71780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B7399F2-A1C0-4B32-B22B-A7FA7E1273B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8062" y="4635869"/>
            <a:ext cx="320558" cy="31171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AC8A9C2-4E96-41F3-9891-13CBBD8094B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328" y="4961701"/>
            <a:ext cx="391343" cy="31171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593FA98-628F-431F-9FC1-09AFB3EF223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5728" y="6160277"/>
            <a:ext cx="894591" cy="697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691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3578</TotalTime>
  <Words>637</Words>
  <Application>Microsoft Office PowerPoint</Application>
  <PresentationFormat>Широкоэкранный</PresentationFormat>
  <Paragraphs>92</Paragraphs>
  <Slides>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Calibri</vt:lpstr>
      <vt:lpstr>Montserrat Black</vt:lpstr>
      <vt:lpstr>Circe Bold</vt:lpstr>
      <vt:lpstr>Calibri Light</vt:lpstr>
      <vt:lpstr>Montserrat</vt:lpstr>
      <vt:lpstr>Arial</vt:lpstr>
      <vt:lpstr>Office Theme</vt:lpstr>
      <vt:lpstr>Image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Общероссийская акция #МЫВМЕСТЕ</dc:title>
  <dc:creator>Зоя Дурдина</dc:creator>
  <cp:lastModifiedBy>Оля</cp:lastModifiedBy>
  <cp:revision>290</cp:revision>
  <dcterms:created xsi:type="dcterms:W3CDTF">2020-03-24T07:41:27Z</dcterms:created>
  <dcterms:modified xsi:type="dcterms:W3CDTF">2022-05-11T08:24:35Z</dcterms:modified>
</cp:coreProperties>
</file>